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457" r:id="rId3"/>
    <p:sldId id="522" r:id="rId4"/>
    <p:sldId id="426" r:id="rId5"/>
    <p:sldId id="470" r:id="rId6"/>
    <p:sldId id="471" r:id="rId7"/>
    <p:sldId id="472" r:id="rId8"/>
    <p:sldId id="474" r:id="rId9"/>
    <p:sldId id="375" r:id="rId10"/>
    <p:sldId id="361" r:id="rId11"/>
    <p:sldId id="378" r:id="rId12"/>
    <p:sldId id="382" r:id="rId13"/>
    <p:sldId id="368" r:id="rId14"/>
    <p:sldId id="379" r:id="rId15"/>
    <p:sldId id="380" r:id="rId16"/>
    <p:sldId id="458" r:id="rId17"/>
    <p:sldId id="459" r:id="rId18"/>
    <p:sldId id="411" r:id="rId19"/>
    <p:sldId id="410" r:id="rId20"/>
    <p:sldId id="311" r:id="rId21"/>
    <p:sldId id="313" r:id="rId22"/>
    <p:sldId id="333" r:id="rId23"/>
    <p:sldId id="335" r:id="rId24"/>
    <p:sldId id="336" r:id="rId25"/>
    <p:sldId id="337" r:id="rId26"/>
    <p:sldId id="339" r:id="rId27"/>
    <p:sldId id="340" r:id="rId28"/>
    <p:sldId id="341" r:id="rId29"/>
    <p:sldId id="342" r:id="rId30"/>
    <p:sldId id="362" r:id="rId31"/>
    <p:sldId id="383" r:id="rId32"/>
    <p:sldId id="358" r:id="rId33"/>
    <p:sldId id="359" r:id="rId34"/>
    <p:sldId id="449" r:id="rId35"/>
    <p:sldId id="482" r:id="rId36"/>
    <p:sldId id="445" r:id="rId37"/>
    <p:sldId id="44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ollymcqueary/Dropbox/McQueary/Paradoxus_MA/VCFs/D1/D1_vcf_all_NEWCALLS_H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# Indels</a:t>
            </a:r>
            <a:r>
              <a:rPr lang="en-US" baseline="0"/>
              <a:t> Mapping to LTR Type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# indels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Sheet1!$K$2:$K$11</c:f>
              <c:strCache>
                <c:ptCount val="10"/>
                <c:pt idx="0">
                  <c:v>YNLCdelta1</c:v>
                </c:pt>
                <c:pt idx="1">
                  <c:v>YNLWdelta4</c:v>
                </c:pt>
                <c:pt idx="2">
                  <c:v>YNLWdelta4</c:v>
                </c:pt>
                <c:pt idx="3">
                  <c:v>YCRCdelta6</c:v>
                </c:pt>
                <c:pt idx="4">
                  <c:v>YLRCdelta7</c:v>
                </c:pt>
                <c:pt idx="5">
                  <c:v>YKRCdelta8</c:v>
                </c:pt>
                <c:pt idx="6">
                  <c:v>YCLWdelta15</c:v>
                </c:pt>
                <c:pt idx="7">
                  <c:v>YERCdelta20</c:v>
                </c:pt>
                <c:pt idx="8">
                  <c:v>YPRCdelta23</c:v>
                </c:pt>
                <c:pt idx="9">
                  <c:v>YORCdelta25</c:v>
                </c:pt>
              </c:strCache>
            </c:strRef>
          </c:cat>
          <c:val>
            <c:numRef>
              <c:f>Sheet1!$L$2:$L$11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6</c:v>
                </c:pt>
                <c:pt idx="8">
                  <c:v>1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1F-9048-B889-87DF6A7E7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4083375"/>
        <c:axId val="224085007"/>
      </c:barChart>
      <c:catAx>
        <c:axId val="2240833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LTR Name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085007"/>
        <c:crosses val="autoZero"/>
        <c:auto val="1"/>
        <c:lblAlgn val="ctr"/>
        <c:lblOffset val="100"/>
        <c:noMultiLvlLbl val="0"/>
      </c:catAx>
      <c:valAx>
        <c:axId val="22408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indels mapping to LTR</a:t>
                </a:r>
                <a:r>
                  <a:rPr lang="en-US" baseline="0"/>
                  <a:t> type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083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7DF44-E303-3149-B32C-36B586B4BBD7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3EF58-2239-3245-988F-F204406B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4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insertion in D1: 50bp</a:t>
            </a:r>
          </a:p>
          <a:p>
            <a:r>
              <a:rPr lang="en-US" dirty="0"/>
              <a:t>	           D0: 19bp</a:t>
            </a:r>
          </a:p>
          <a:p>
            <a:r>
              <a:rPr lang="en-US" dirty="0"/>
              <a:t>	           H0: 46bp</a:t>
            </a:r>
          </a:p>
          <a:p>
            <a:r>
              <a:rPr lang="en-US" dirty="0"/>
              <a:t>Largest deletion in D1: 35bp </a:t>
            </a:r>
          </a:p>
          <a:p>
            <a:r>
              <a:rPr lang="en-US" dirty="0"/>
              <a:t>	          D0: 25bp</a:t>
            </a:r>
          </a:p>
          <a:p>
            <a:r>
              <a:rPr lang="en-US" dirty="0"/>
              <a:t>	          H0: 13bp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EDA65-696A-CC49-B354-AD40C2B0BC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2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Horizontal gene transfer via plasmid intermediate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EDA65-696A-CC49-B354-AD40C2B0BCE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94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for Ty1 CNC.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 and Gag-Pol precursor proteins, Ty1AS RNA, Ty1 mRNA, and tRNA-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shown during VLP assembly and protein maturation.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CNC- VLPs lacking Ty1AS RNAs, efficient VLP assembly, protein processing, and reverse transcription occurs.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Ty1 mRNA/AS RNA base paring may be required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copackaging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CNC VLPs.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Ty1AS RNAs may inhibit several steps in the process of retrotransposition such as blocking the cleavage of the Pol precursor protein by PR, destabilizing IN and RT, or preventing tRNA-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annealing with the mRNA.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23C36-D893-4945-8EB7-5C74150296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6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One whole-chromosome disomy event of chromosome VII was found in Line 43 of the H0 strain.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No ty1 strain had disomy </a:t>
            </a:r>
          </a:p>
          <a:p>
            <a:r>
              <a:rPr lang="en-US" sz="1200" dirty="0">
                <a:solidFill>
                  <a:schemeClr val="bg1"/>
                </a:solidFill>
              </a:rPr>
              <a:t>Ty1 strain didn’t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EDA65-696A-CC49-B354-AD40C2B0BC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97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these numbers!!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EDA65-696A-CC49-B354-AD40C2B0BCE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B272-4515-624F-96D3-3CBD971CF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2949F-44A3-DB43-AD55-F656DE54F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8EE8-2336-9840-97D3-83FB8181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7977C-8F96-AB48-A94A-D196E11A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41809-ABC5-F74B-BC1E-3BBCF041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83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99D2-9A53-1840-A9C3-82DEFA89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0321F-0C13-0B45-A753-25EE64D33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A8F0D-B9B1-A240-8BAE-CD9E7C5A0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8441F-8EA3-D345-B7B7-14C2F32A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B1207-CF17-8F47-BD08-838A6E14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8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1C6DD4-04DC-3848-B01F-24B9E04A7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98CFF-6FC8-FE4C-BAFD-8AA08963B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7CDC2-0A69-4F40-8B46-D56968FC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A83D-9504-5545-B54E-9890A47B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A3092-8434-AD4D-9FB5-CB99EEB7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435B-C1FB-2840-857E-D71F2EB0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C8DD8-06D0-8B42-AA1A-E1B996FE3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E4BF-DB3F-A14A-AAC2-138AF654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1EAE-A824-E444-B9B8-65F7B182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36C2-8C16-4F4E-B93F-1DD0E695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5834-1B7A-6949-B744-EBEDE4EE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BDE23-5603-1B46-AA9E-D44F290B4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0A940-1A55-9B49-8C19-F33C722B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F8BCC-20C5-844F-8392-D0FDCC41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CAA0F-5DDC-FF49-841B-62C5050F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3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9DA4-3CE8-7647-90C9-48B20B32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273DD-8817-5A4A-B187-569EFAF35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C1044-893E-BA4C-8C87-479E63722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BCA74-2E02-634C-9625-16CF3EA1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D39B9-E7EB-A24A-AB93-0288C92B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4062F-459E-C340-A4B6-4C5F8E4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3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C3C-E149-DF41-B2A9-6319EC0E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1F0DE-35DF-7A46-BB4F-500B21D0E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E0C2E-68B9-0549-A15F-E3007E5DC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126B4-AB6D-5B4B-8C9C-0A9B10C31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0F1B94-321A-A14A-9E43-EC47F8C4E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405B0-2D9C-B44F-9DF6-054663AF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7FDB8-3218-7A45-86B5-669382ED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7B95B-C81E-7345-B9C8-1B765DCF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4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3576-4098-BC4A-83A0-5002D498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9C8D6A-A6C3-4442-9E09-FFF366DE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308D2-F338-4F4C-B931-4D49642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B8C18-AE05-3040-B84C-F4A54DC4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FBB06-36B7-EE48-ADC6-D4B6D08C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68D9D-93EE-3842-AC7D-48A7CB14C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389D4-DFC7-2240-B3C0-E9D30257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C379-1BC3-DB49-B19A-7BCB9632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547E-C9CD-2E47-92BD-E4C73D5DD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577AC-FC32-374E-A925-5FA7FFA89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0DC97-326D-344B-B9D7-6C2446D3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9146B-0149-7B45-ADFF-2C1CFE07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37A12-98F4-1846-8954-E96DB346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389B-FF54-C346-9F2D-AAFAC01D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AB38F-246C-E14B-B2ED-D8CDA4646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97040-ED2A-3B4E-96B6-03A6FB44E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CBB24-B9BA-CA4D-A3DE-3551C116E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217C-6084-904E-B769-296976CF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DFC8C-8041-654F-B265-EBAD7B82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270A2-88CC-E34C-961D-DB58B993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ADB5B-ED5E-CB4D-AEE2-EA0460295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0B268-C069-3C44-A543-B276BDBA9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6DDC4-9546-D841-A541-3B574651899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CC35C-0959-7547-A39F-E067EE18F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4FE28-AC5C-6C48-BC59-ED78921D0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6210D-A81D-7047-A3D6-7DF5737A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rgmanlab/jingxuan/issues/1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016/j.cell.2018.02.03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5DC7-B44B-D248-A60B-B72C95412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FB19A-9C02-9044-A9ED-9CF54D8656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0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77CF-718C-8F48-AED7-61AFCCBA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locations related to LTRs– D1 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BB51FD77-9D08-6C4E-948D-BC4D1DB78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" b="4749"/>
          <a:stretch/>
        </p:blipFill>
        <p:spPr>
          <a:xfrm>
            <a:off x="658807" y="1446835"/>
            <a:ext cx="8172675" cy="486136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54EC0-6789-1C42-BE22-2EEF15855CFA}"/>
              </a:ext>
            </a:extLst>
          </p:cNvPr>
          <p:cNvSpPr txBox="1"/>
          <p:nvPr/>
        </p:nvSpPr>
        <p:spPr>
          <a:xfrm>
            <a:off x="9213449" y="1527857"/>
            <a:ext cx="2511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plot is location of indel in D1-1; does not show up in ancestor but the corresponding matching mates of some reads are in the same location in the ancestor as the derived sample</a:t>
            </a:r>
          </a:p>
          <a:p>
            <a:r>
              <a:rPr lang="en-US" dirty="0"/>
              <a:t>S. Par XVI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598468-8254-E947-BFD4-E6CA3E28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8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CEE243-AF4A-9F4F-AB7B-40307C801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AF511-64B4-5D49-891C-F2C851BF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5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64874B-AD56-A646-A764-A0257171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80791-0F91-B04D-828B-9EA36ABD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752D-C271-6A40-ACAE-109301A7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/>
              <a:t>Maps to YDR034C-A which is a putative protein of unknown function and lies within the solo Ty1 LTR element YDRWdelta7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E0B74E-AAB5-6C44-9754-6FF4DE7EF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783" b="-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3ED18-61A6-3841-9C5C-592B4235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1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C99C-4CAE-FD44-AA28-8AC03AAC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Indels in D1 map to LTRs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A9A628-A0E6-5847-B780-7499D86A9182}"/>
              </a:ext>
            </a:extLst>
          </p:cNvPr>
          <p:cNvGraphicFramePr>
            <a:graphicFrameLocks noGrp="1"/>
          </p:cNvGraphicFramePr>
          <p:nvPr/>
        </p:nvGraphicFramePr>
        <p:xfrm>
          <a:off x="1028935" y="382705"/>
          <a:ext cx="10695134" cy="609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810">
                  <a:extLst>
                    <a:ext uri="{9D8B030D-6E8A-4147-A177-3AD203B41FA5}">
                      <a16:colId xmlns:a16="http://schemas.microsoft.com/office/drawing/2014/main" val="2686643372"/>
                    </a:ext>
                  </a:extLst>
                </a:gridCol>
                <a:gridCol w="444544">
                  <a:extLst>
                    <a:ext uri="{9D8B030D-6E8A-4147-A177-3AD203B41FA5}">
                      <a16:colId xmlns:a16="http://schemas.microsoft.com/office/drawing/2014/main" val="443919656"/>
                    </a:ext>
                  </a:extLst>
                </a:gridCol>
                <a:gridCol w="326316">
                  <a:extLst>
                    <a:ext uri="{9D8B030D-6E8A-4147-A177-3AD203B41FA5}">
                      <a16:colId xmlns:a16="http://schemas.microsoft.com/office/drawing/2014/main" val="3061522965"/>
                    </a:ext>
                  </a:extLst>
                </a:gridCol>
                <a:gridCol w="5302254">
                  <a:extLst>
                    <a:ext uri="{9D8B030D-6E8A-4147-A177-3AD203B41FA5}">
                      <a16:colId xmlns:a16="http://schemas.microsoft.com/office/drawing/2014/main" val="3971634637"/>
                    </a:ext>
                  </a:extLst>
                </a:gridCol>
                <a:gridCol w="827607">
                  <a:extLst>
                    <a:ext uri="{9D8B030D-6E8A-4147-A177-3AD203B41FA5}">
                      <a16:colId xmlns:a16="http://schemas.microsoft.com/office/drawing/2014/main" val="1483442392"/>
                    </a:ext>
                  </a:extLst>
                </a:gridCol>
                <a:gridCol w="1249222">
                  <a:extLst>
                    <a:ext uri="{9D8B030D-6E8A-4147-A177-3AD203B41FA5}">
                      <a16:colId xmlns:a16="http://schemas.microsoft.com/office/drawing/2014/main" val="1215498787"/>
                    </a:ext>
                  </a:extLst>
                </a:gridCol>
                <a:gridCol w="1042728">
                  <a:extLst>
                    <a:ext uri="{9D8B030D-6E8A-4147-A177-3AD203B41FA5}">
                      <a16:colId xmlns:a16="http://schemas.microsoft.com/office/drawing/2014/main" val="171958735"/>
                    </a:ext>
                  </a:extLst>
                </a:gridCol>
                <a:gridCol w="608653">
                  <a:extLst>
                    <a:ext uri="{9D8B030D-6E8A-4147-A177-3AD203B41FA5}">
                      <a16:colId xmlns:a16="http://schemas.microsoft.com/office/drawing/2014/main" val="2125151179"/>
                    </a:ext>
                  </a:extLst>
                </a:gridCol>
              </a:tblGrid>
              <a:tr h="24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#CHROM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POS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REF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ALT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% match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name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description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length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836046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Spar_I_RaGOO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172829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TGATAATGAGAATTGGGTGAATGTTGAGATAATTGTTGGGATTCCATTGTTGATAAAGGCTATAATATTAGGTATACAGAATATACTAGTAATGTAAATACTAGTTAGTAGATGATAGTTGATTTCTATTCCAACA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YPRCdelta23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338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703520432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Spar_III_RaGOO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133181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TAAATGTGAGAATTGGGTGAATGTTGAGATAATTGTTGGGATTCCATTGTTGATAAAGGCTATAATATTAGGTATACAGAATATACTAGTAATGTAAATACTAGTTAGTAGATGATAGTTGATTTCTATTCCAACA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YLRCdelta7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335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3683931288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Spar_IX_RaGOO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312016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TCACTATATGAGAATTGGGTGAATGTTGAGATAATTGTTGGGATTCCATTGTTGATAAAGGCTATAATATTAGGTATACAGAATATACTAGTAATGTAAATACTAGTTAGTAGATGATAGTTGATTTCTATTCCAA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YCLWdelta15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337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684054931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Spar_V_RaGOO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127186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GCTGGCTGAGAATTGGGTGAATGTTGAGATAATTGTTGGGATTCCATTGTTGATAAAGGCTATAATATTAGGTATACAGAATATACTAGTAATGTAAATACTAGTTAGTAGATGATAGTTGATTTCTATTCCAACA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YCRCdelta6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332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2929753526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Spar_V_RaGOO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431571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TGTTCATGAGAATTGGGTGAATGTTGAGATAATTGTTGGGATTCCATTGTTGATAAAGGCTATAATATTAGGTATACAGAATATACTAGTAATGTAAATACTAGTTAGTAGATGATAGTTGATTTCTATTCCAACA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YORCdelta25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332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418238619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Spar_V_RaGOO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438466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TTCTTTTGAGAATTGGGTGAATGTTGAGATAATTGTTGGGATTCCATTGTTGATAAAGGCTATAATATTAGGTATACAGAATATACTAGTAATGTAAATACTAGTTAGTAGATGATAGTTGATTTCTATTCCAACA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YNLWdelta4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334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3716758560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Spar_VI_RaGOO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197951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TATTACTGAGAATTGGGTGAATGTTGAGATAATTGTTGGGATTCCATTGTTGATAAAGGCTATAATATTAGGTATACAGAATATACTAGTAATGTAAATACTAGTTAGTAGATGATAGTTGATTTCTATTCCAACA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YPLWdelta4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337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2908439505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Spar_VII_RaGOO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407618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CCTTAGTGAGAATTGGGTGAATGTTGAGATAATTGTTGGGATTCCATTGTTGATAAAGGCTATAATATTAGGTATACAGAATATACTAGTAATGTAAATACTAGTTAGTAGATGATAGTTGATTTCTATTCCAACA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YLRCdelta7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335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3445900177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Spar_VII_RaGOO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839634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TCTAATTGAGAATTGGGTGAATGTTGAGATAATTGTTGGGATTCCATTGTTGATAAAGGCTATAATATTAGGTATACAGAATATACTAGTAATGTAAATACTAGTTAGTAGATGATAGTTGATTTCTATTCCAACA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YKRCdelta8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332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213527495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Spar_VIII_RaGOO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442242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TCGAGTTGAGAATTGGGTGAATGTTGAGATAATTGTTGGGATTCCATTGTTGATAAAGGCTATAATATTAGGTATACAGAATATACTAGTAATGTAAATACTAGTTAGTAGATGATAGTTGATTTCTATTCCAACA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YNLCdelta1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332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2502468876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43017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CGATAATGTTGGAATAGAAATCAACTATCATCTACTAACTAGTATTTACATTACTAGTATATTCTGTATACCTAATATTATAGCCTTTATCAACAATGGAATCCCAACAATTATCTCAACATTCACCCAATTCTCA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YERCdelta20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337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3316086014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183598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GGTATCTGAGAATTGGGTGAATGTTGAGATAATTGTTGGGATTCCATTGTTGATAAAGGCTATAATATTAGGTATACAGAATATACTAGTAATGTAAATACTAGTTAGTAGATGATAGTTGATTTCTATTCCAACA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YCRCdelta6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332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1153379114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376694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TGGCCATGTTGGAATAGAAATCAACTATCATCTACTAACTAGTATTTACATTACTAGTATATTCTGTATACCTAATATTATAGCCTTTATCAACAATGGAATCCCAACAATTATCTCAACATTCACCCAATTCTCA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YERCdelta20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337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2405396574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395751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GGTTAATGTTGGAATAGAAATCAACTATCATCTACTAACTAGTATTTACATTACTAGTATATTCTGTATACCTAATATTATAGCCTTTATCAACAATGGAATCCCAACAATTATCTCAACATTCACCCAATTCTCA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YERCdelta20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338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233704012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Spar_XII_RaGOO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773415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TGAACGTGTTGGAATAGAAATCAACTATCATCTACTAACTAGTATTTACATTACTAGTATATTCTGTATACCTAATATTATAGCCTTTATCAACAATGGAATCCCAACAATTATCTCAACATTCACCCAATTCTCA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YERCdelta20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337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1404779885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Spar_XII_RaGOO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856583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TATTATTTGTTGGAATAGAAATCAACTATCATCTACTAACTAGTATTTACATTACTAGTATATTCTGTATACCTAATATTATAGCCTTTATCAACAATGGAATCCCAACAATTATCTCAACATTCACCCAATTCTC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YERCdelta20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337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4143643271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Spar_XIII_RaGOO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802251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TCTCCTTGAGAATTGGGTGAATGTTGAGATAATTGTTGGGATTCCATTGTTGATAAAGGCTATAATATTAGGTATACAGAATATACTAGTAATGTAAATACTAGTTAGTAGATGATAGTTGATTTCTATTCCAACA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YCLWdelta15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337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1913358215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Spar_XIV_RaGOO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543184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GGATCTTGAGAATTGGGTGAATGTTGAGATAATTGTTGGGATTCCATTGTTGATAAAGGCTATAATATTAGGTATACAGAATATACTAGTAATGTAAATACTAGTTAGTAGATGATAGTTGATTTCTATTCCAACA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YORCdelta25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332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3263876471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Spar_XV_RaGOO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98450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TCACATATTGAGAATTGGGTGAATGTTGAGATAATTGTTGGGATTCCATTGTTGATAAAGGCTATAATATTAGGTATACAGAATATACTAGTAATGTAAATACTAGTTAGTAGATGATAGTTGATTTCTATTCCAA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YKRCdelta8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332 bp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2404107226"/>
                  </a:ext>
                </a:extLst>
              </a:tr>
              <a:tr h="292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Spar_XV_RaGOO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674966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TGATTCTGTTGGAATAGAAATCAACTATCATCTACTAACTAGTATTTACATTACTAGTATATTCTGTATACCTAATATTATAGCCTTTATCAACAATGGAATCCCAACAATTATCTCAACATTCACCCAATTCTCA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YERCdelta20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Ty1 LTR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337 bp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6" marR="456" marT="456" marB="0" anchor="ctr"/>
                </a:tc>
                <a:extLst>
                  <a:ext uri="{0D108BD9-81ED-4DB2-BD59-A6C34878D82A}">
                    <a16:rowId xmlns:a16="http://schemas.microsoft.com/office/drawing/2014/main" val="127184861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DAAAC-5CB5-564D-B48C-40625571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4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A9AF-1F25-EF48-AB8C-69FD95E8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indels map to YECRdelta20 LTR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31D4C8-6CEB-7640-BBFB-DFE8F446E9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56417-EBBF-5145-9D50-AB607AE8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31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7EEB5D-20F5-D148-B611-393B48AD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D20 </a:t>
            </a:r>
            <a:r>
              <a:rPr lang="en-US" i="1" dirty="0"/>
              <a:t>S. paradoxus </a:t>
            </a:r>
            <a:r>
              <a:rPr lang="en-US" dirty="0"/>
              <a:t>stuff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0405F-5475-034F-98C0-03FBB8469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A761F-FA4D-7F47-8671-25748A74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2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5C717D-6B5F-0D44-97CC-A1E516A0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a piano&#10;&#10;Description automatically generated">
            <a:extLst>
              <a:ext uri="{FF2B5EF4-FFF2-40B4-BE49-F238E27FC236}">
                <a16:creationId xmlns:a16="http://schemas.microsoft.com/office/drawing/2014/main" id="{F58B7CC7-6F6E-9343-B5F3-211C2D549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305" y="1825625"/>
            <a:ext cx="7949389" cy="435133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BB6D26-4753-7D43-A8B9-78A4148E6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1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D501D1-2D2B-A44E-B14E-F25B6F30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Info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56AE8-06E8-AE43-B53D-E92B69F10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A6B0F-AB79-B244-A849-7E94CA5F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10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5943AF-AF06-8B42-9D11-E04C6FD12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483" y="531501"/>
            <a:ext cx="4899033" cy="5794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C9B5B-004B-C449-8891-7819BA5B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3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803A-AE0A-C14C-AF1B-45C262B5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Dosage compensation 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B1704-E1FB-1140-94C4-450C5D296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467C3-04B8-6345-A97E-D4038ED9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2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2913-2509-464A-ADAB-EC9E344C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S. paradoxus </a:t>
            </a:r>
            <a:r>
              <a:rPr lang="en-US" dirty="0"/>
              <a:t>strains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F78C-DED6-5340-AE7F-6DD03226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DG1768: a Ty1‐less strain, (MAT</a:t>
            </a:r>
            <a:r>
              <a:rPr lang="el-GR" sz="2400" dirty="0"/>
              <a:t>α </a:t>
            </a:r>
            <a:r>
              <a:rPr lang="en-US" sz="2400" dirty="0"/>
              <a:t>his3‐</a:t>
            </a:r>
            <a:r>
              <a:rPr lang="el-GR" sz="2400" dirty="0"/>
              <a:t>Δ200</a:t>
            </a:r>
            <a:r>
              <a:rPr lang="en-US" sz="2400" dirty="0" err="1"/>
              <a:t>hisG</a:t>
            </a:r>
            <a:r>
              <a:rPr lang="en-US" sz="2400" dirty="0"/>
              <a:t> ura3) derived from strain 337, kindly provided by J. Adams (Wilke and Adams, 1992), as previously described (Garfinkel et al., 2003).</a:t>
            </a:r>
          </a:p>
          <a:p>
            <a:r>
              <a:rPr lang="en-US" sz="2400" dirty="0">
                <a:effectLst/>
              </a:rPr>
              <a:t>DG4005 (rederived DG2454): DG1768 + Ty1-4253 </a:t>
            </a:r>
            <a:r>
              <a:rPr lang="en-US" sz="2400" dirty="0"/>
              <a:t> (inserted in </a:t>
            </a:r>
            <a:r>
              <a:rPr lang="en-US" sz="2400" dirty="0" err="1"/>
              <a:t>ChrX</a:t>
            </a:r>
            <a:r>
              <a:rPr lang="en-US" sz="2400" dirty="0"/>
              <a:t> between </a:t>
            </a:r>
            <a:r>
              <a:rPr lang="en-US" sz="2400" i="1" dirty="0"/>
              <a:t>RAD7 </a:t>
            </a:r>
            <a:r>
              <a:rPr lang="en-US" sz="2400" dirty="0"/>
              <a:t>and </a:t>
            </a:r>
            <a:r>
              <a:rPr lang="en-US" sz="2400" i="1" dirty="0"/>
              <a:t>CDC8 </a:t>
            </a:r>
            <a:r>
              <a:rPr lang="en-US" sz="2400" dirty="0"/>
              <a:t>and adjacent to a Gly-tRNA gene, see Garfinkel et al. Genetics 2005 enclosed). 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E6F9E-FEE4-EC4A-8C72-D03A1093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07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0B34-82B6-B44C-96AC-A0F7C1AD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015A-2D24-7641-84D8-9C115753C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 days of transfer, 1 transfer every other day</a:t>
            </a:r>
          </a:p>
          <a:p>
            <a:r>
              <a:rPr lang="en-US" dirty="0"/>
              <a:t>100 transfers, 2000 generations</a:t>
            </a:r>
          </a:p>
          <a:p>
            <a:r>
              <a:rPr lang="en-US" dirty="0"/>
              <a:t>stored every 10 transfers</a:t>
            </a:r>
          </a:p>
          <a:p>
            <a:r>
              <a:rPr lang="en-US" dirty="0"/>
              <a:t>sequenced 100th transfer only</a:t>
            </a:r>
          </a:p>
          <a:p>
            <a:r>
              <a:rPr lang="en-US" dirty="0"/>
              <a:t>goal was 48 replicates per genotype + progenitors = ~200 total samples</a:t>
            </a:r>
          </a:p>
          <a:p>
            <a:r>
              <a:rPr lang="en-US" dirty="0"/>
              <a:t>&lt;5 replicates missing from each genotype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CD887-90E6-364F-A7B0-CE25B35F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4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B7E1-114E-034B-8DAC-B80A660D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337 genome assembly and polishing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EE44A-08D4-5B4F-8BC3-5AAC65E6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Done by Casey Bergman’s lab </a:t>
            </a:r>
          </a:p>
          <a:p>
            <a:r>
              <a:rPr lang="en-US" dirty="0"/>
              <a:t>PacBio single cell </a:t>
            </a:r>
            <a:r>
              <a:rPr lang="en-US" dirty="0" err="1"/>
              <a:t>Seqel</a:t>
            </a:r>
            <a:r>
              <a:rPr lang="en-US" dirty="0"/>
              <a:t> </a:t>
            </a:r>
          </a:p>
          <a:p>
            <a:r>
              <a:rPr lang="en-US" dirty="0"/>
              <a:t>Spar 337 </a:t>
            </a:r>
          </a:p>
          <a:p>
            <a:r>
              <a:rPr lang="en-US" dirty="0"/>
              <a:t>Pilon polishing of PacBio reads with Illumina data </a:t>
            </a:r>
          </a:p>
          <a:p>
            <a:pPr lvl="1"/>
            <a:r>
              <a:rPr lang="en-US" dirty="0"/>
              <a:t>5 rounds </a:t>
            </a:r>
          </a:p>
          <a:p>
            <a:r>
              <a:rPr lang="en-US" dirty="0"/>
              <a:t>Used </a:t>
            </a:r>
            <a:r>
              <a:rPr lang="en-US" dirty="0" err="1"/>
              <a:t>RaGOO</a:t>
            </a:r>
            <a:r>
              <a:rPr lang="en-US" dirty="0"/>
              <a:t> to scaffold pilon polished genome into chromosomes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Annotated using LRSDAY </a:t>
            </a:r>
          </a:p>
          <a:p>
            <a:r>
              <a:rPr lang="en-US" dirty="0"/>
              <a:t>Details at </a:t>
            </a:r>
            <a:r>
              <a:rPr lang="en-US" dirty="0">
                <a:hlinkClick r:id="rId2"/>
              </a:rPr>
              <a:t>https://github.com/bergmanlab/jingxuan/issues/12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D6988-2BC0-3248-A3D6-057EF9E9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2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C03F-6E67-1549-A6CD-8133880F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D1 samples</a:t>
            </a:r>
          </a:p>
        </p:txBody>
      </p:sp>
      <p:pic>
        <p:nvPicPr>
          <p:cNvPr id="2050" name="Picture 2" descr="D1_internal">
            <a:extLst>
              <a:ext uri="{FF2B5EF4-FFF2-40B4-BE49-F238E27FC236}">
                <a16:creationId xmlns:a16="http://schemas.microsoft.com/office/drawing/2014/main" id="{FEF433F8-F07D-4E43-8306-2E146A1FB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414" y="1825625"/>
            <a:ext cx="78251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A17D-64F5-3740-88A5-013A6B4E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7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9F99C-0698-E54A-B929-64CF8598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D20 samples</a:t>
            </a:r>
          </a:p>
        </p:txBody>
      </p:sp>
      <p:pic>
        <p:nvPicPr>
          <p:cNvPr id="3074" name="Picture 2" descr="D20_internal">
            <a:extLst>
              <a:ext uri="{FF2B5EF4-FFF2-40B4-BE49-F238E27FC236}">
                <a16:creationId xmlns:a16="http://schemas.microsoft.com/office/drawing/2014/main" id="{7B01FE3D-A5AB-894F-8CFC-C405843D41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414" y="1825625"/>
            <a:ext cx="78251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7405B-A962-3B4E-8BF9-A11222B4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32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B3D4-BD2A-7C40-B2FE-2DD4AD48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H0 samples</a:t>
            </a:r>
          </a:p>
        </p:txBody>
      </p:sp>
      <p:pic>
        <p:nvPicPr>
          <p:cNvPr id="4098" name="Picture 2" descr="H0_internal">
            <a:extLst>
              <a:ext uri="{FF2B5EF4-FFF2-40B4-BE49-F238E27FC236}">
                <a16:creationId xmlns:a16="http://schemas.microsoft.com/office/drawing/2014/main" id="{9C62BD2D-5E56-E24C-9B66-903EF281AC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414" y="1825625"/>
            <a:ext cx="78251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AFF36F-467C-2548-A363-3300EFA3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496-A423-9B46-BCF8-E135A30D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LTR copy number estimates</a:t>
            </a:r>
          </a:p>
        </p:txBody>
      </p:sp>
      <p:pic>
        <p:nvPicPr>
          <p:cNvPr id="5122" name="Picture 2" descr="D0_LTR">
            <a:extLst>
              <a:ext uri="{FF2B5EF4-FFF2-40B4-BE49-F238E27FC236}">
                <a16:creationId xmlns:a16="http://schemas.microsoft.com/office/drawing/2014/main" id="{3DEE07C4-C491-4F4A-B62A-5E3826CF34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414" y="1825625"/>
            <a:ext cx="78251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D79D83-8B8C-254B-A139-4DB01F44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15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ABFB-98F2-6041-A2CD-6F36BBCE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1_LTR">
            <a:extLst>
              <a:ext uri="{FF2B5EF4-FFF2-40B4-BE49-F238E27FC236}">
                <a16:creationId xmlns:a16="http://schemas.microsoft.com/office/drawing/2014/main" id="{4913234D-06BC-5245-99F0-4D16A88CC8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95" y="243068"/>
            <a:ext cx="10650326" cy="59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EC73E-EFC2-9140-A6DB-83D0D21D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1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0E1A-8162-F14B-AD04-4B755F55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20_LTR">
            <a:extLst>
              <a:ext uri="{FF2B5EF4-FFF2-40B4-BE49-F238E27FC236}">
                <a16:creationId xmlns:a16="http://schemas.microsoft.com/office/drawing/2014/main" id="{216308B4-DC21-734F-99CB-B2FE629B59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414" y="1825625"/>
            <a:ext cx="78251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C56D2-892A-D14B-8C55-BFBEA1BD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4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09DD-3C06-374E-AB6A-B76365E2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0_LTR">
            <a:extLst>
              <a:ext uri="{FF2B5EF4-FFF2-40B4-BE49-F238E27FC236}">
                <a16:creationId xmlns:a16="http://schemas.microsoft.com/office/drawing/2014/main" id="{C576E3CD-E062-5E45-994C-C5828429D4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414" y="1825625"/>
            <a:ext cx="78251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1F18B-7566-B945-8DCB-AA2EB699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1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2919B7-A1A5-4F47-9B45-195306A7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 et al Aneuploids 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166E9C15-F420-9047-8344-0DA2B8BAB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057" y="147020"/>
            <a:ext cx="4572057" cy="65975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A2AD3-C224-6C4C-A590-DB5F61BB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8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4800-C4A0-EB48-8E50-2E1DE8F6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Poisson to number of SNM mutations per line H0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B4D904-B08D-E646-904E-1C9893CA1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1478" y="1111954"/>
            <a:ext cx="4455418" cy="524018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06ADE5-FDD6-E44D-90AB-5E376D79E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5" y="2909518"/>
            <a:ext cx="5625296" cy="29390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0C772-77FE-0A41-AD85-C080FF3E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23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CD66-FF63-B24C-8374-A1FBD861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doesn’t fit D0 mutations per line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5A4FC-118E-7D44-BB0D-A62180C2B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211" y="1297900"/>
            <a:ext cx="3053653" cy="538710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68EB7F-D36B-9343-AC5A-F5422D444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01"/>
          <a:stretch/>
        </p:blipFill>
        <p:spPr>
          <a:xfrm>
            <a:off x="6265368" y="2360141"/>
            <a:ext cx="4093610" cy="26814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376C-7827-E74D-AF1C-882E09D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57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F5E8-A25D-9444-9ADA-3A4AEE91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337 ref genome and ancestors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718AF-6F58-E546-8247-12223057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D1 ancestor variants 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 </a:t>
            </a:r>
          </a:p>
          <a:p>
            <a:pPr marL="0" indent="0" algn="ctr">
              <a:buNone/>
            </a:pPr>
            <a:r>
              <a:rPr lang="en-US" u="sng" dirty="0" err="1"/>
              <a:t>Chr</a:t>
            </a:r>
            <a:r>
              <a:rPr lang="en-US" u="sng" dirty="0"/>
              <a:t>	Pos		GT	Type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IV	641630	2/2	ALT – indel (het in D20 &amp; majority of progeny)</a:t>
            </a:r>
          </a:p>
          <a:p>
            <a:pPr marL="0" indent="0" algn="ctr">
              <a:buNone/>
            </a:pPr>
            <a:r>
              <a:rPr lang="en-US" dirty="0"/>
              <a:t>VII	61782		1/1	ALT – indel </a:t>
            </a:r>
          </a:p>
          <a:p>
            <a:pPr marL="0" indent="0" algn="ctr">
              <a:buNone/>
            </a:pPr>
            <a:r>
              <a:rPr lang="en-US" dirty="0"/>
              <a:t>VII	986079	1/1	ALT – SNP (not in D20)</a:t>
            </a:r>
          </a:p>
          <a:p>
            <a:pPr marL="0" indent="0" algn="ctr">
              <a:buNone/>
            </a:pPr>
            <a:r>
              <a:rPr lang="en-US" dirty="0"/>
              <a:t>XV	299062	1/1	ALT – SNP (not in D20) </a:t>
            </a:r>
          </a:p>
          <a:p>
            <a:pPr marL="0" indent="0" algn="ctr">
              <a:buNone/>
            </a:pPr>
            <a:r>
              <a:rPr lang="en-US" dirty="0"/>
              <a:t>XVI	186933	2/2	ALT – SNP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7DA35-2109-C745-A87B-40E05F3B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0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F746-8B62-9C4C-83DE-B5949B72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337 ref genome and ancestors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98211-AF27-934C-9F10-E38ABBECB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D0 ancestor variants </a:t>
            </a:r>
          </a:p>
          <a:p>
            <a:pPr marL="0" indent="0" algn="ctr">
              <a:buNone/>
            </a:pPr>
            <a:r>
              <a:rPr lang="en-US" dirty="0"/>
              <a:t> </a:t>
            </a:r>
          </a:p>
          <a:p>
            <a:pPr marL="0" indent="0" algn="ctr">
              <a:buNone/>
            </a:pPr>
            <a:r>
              <a:rPr lang="en-US" u="sng" dirty="0" err="1"/>
              <a:t>Chr</a:t>
            </a:r>
            <a:r>
              <a:rPr lang="en-US" u="sng" dirty="0"/>
              <a:t>	Pos		GT	Type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IV	641630	2/2	ALT – indel</a:t>
            </a:r>
          </a:p>
          <a:p>
            <a:pPr marL="0" indent="0" algn="ctr">
              <a:buNone/>
            </a:pPr>
            <a:r>
              <a:rPr lang="en-US" dirty="0"/>
              <a:t>VII	61782		1/1	ALT – indel</a:t>
            </a:r>
          </a:p>
          <a:p>
            <a:pPr marL="0" indent="0" algn="ctr">
              <a:buNone/>
            </a:pPr>
            <a:r>
              <a:rPr lang="en-US" dirty="0"/>
              <a:t>XIII	111478	½	ALT – indel </a:t>
            </a:r>
          </a:p>
          <a:p>
            <a:pPr marL="0" indent="0" algn="ctr">
              <a:buNone/>
            </a:pPr>
            <a:r>
              <a:rPr lang="en-US" dirty="0"/>
              <a:t>XV	314234	½	ALT – indel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25AC1-3970-FC4C-8DF1-F830823B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11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57FE1C-D392-7B4D-84F5-2F06495F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9848199" cy="1926237"/>
          </a:xfrm>
        </p:spPr>
        <p:txBody>
          <a:bodyPr anchor="t"/>
          <a:lstStyle/>
          <a:p>
            <a:r>
              <a:rPr lang="en-US" sz="4000" dirty="0"/>
              <a:t>Transposons mediate antibiotic resistance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1861D9-1C42-3045-A873-FCFAD95D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369" y="2037753"/>
            <a:ext cx="6172200" cy="4873625"/>
          </a:xfrm>
        </p:spPr>
        <p:txBody>
          <a:bodyPr/>
          <a:lstStyle/>
          <a:p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D5DA1B7-9F7B-A141-BA66-B235A3CC1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60" y="1280856"/>
            <a:ext cx="6387417" cy="638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4E54D-90FD-4443-8FB3-8F51C916E5C9}"/>
              </a:ext>
            </a:extLst>
          </p:cNvPr>
          <p:cNvSpPr/>
          <p:nvPr/>
        </p:nvSpPr>
        <p:spPr>
          <a:xfrm>
            <a:off x="5029000" y="5412465"/>
            <a:ext cx="3852472" cy="2255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5AF9B-5949-934D-ACE4-16CAE8CE3386}"/>
              </a:ext>
            </a:extLst>
          </p:cNvPr>
          <p:cNvSpPr/>
          <p:nvPr/>
        </p:nvSpPr>
        <p:spPr>
          <a:xfrm>
            <a:off x="3102764" y="1280855"/>
            <a:ext cx="3852472" cy="103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F6D11-9ABF-3C4E-88FA-DB0B8AD82F2E}"/>
              </a:ext>
            </a:extLst>
          </p:cNvPr>
          <p:cNvSpPr txBox="1"/>
          <p:nvPr/>
        </p:nvSpPr>
        <p:spPr>
          <a:xfrm>
            <a:off x="8446768" y="6126549"/>
            <a:ext cx="329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Modified from Rubio-</a:t>
            </a:r>
            <a:r>
              <a:rPr lang="en-US" sz="1400" dirty="0" err="1"/>
              <a:t>Cosials</a:t>
            </a:r>
            <a:r>
              <a:rPr lang="en-US" sz="1400" dirty="0"/>
              <a:t> et al 2018</a:t>
            </a:r>
          </a:p>
          <a:p>
            <a:r>
              <a:rPr lang="en-US" sz="1400" dirty="0">
                <a:hlinkClick r:id="rId4" tooltip="Persistent link using digital object identifier"/>
              </a:rPr>
              <a:t>https://doi.org/10.1016/j.cell.2018.02.032</a:t>
            </a:r>
            <a:endParaRPr lang="en-US" sz="14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1D8AAE0-0FF9-0141-885D-B2BF573B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8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9815F2-9039-FF4D-9C4C-5407257AB337}"/>
              </a:ext>
            </a:extLst>
          </p:cNvPr>
          <p:cNvSpPr/>
          <p:nvPr/>
        </p:nvSpPr>
        <p:spPr>
          <a:xfrm>
            <a:off x="2022764" y="2733997"/>
            <a:ext cx="3141024" cy="1025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B4F8FE-AABE-CA41-A59D-09E658EFC3D5}"/>
              </a:ext>
            </a:extLst>
          </p:cNvPr>
          <p:cNvSpPr/>
          <p:nvPr/>
        </p:nvSpPr>
        <p:spPr>
          <a:xfrm>
            <a:off x="1260764" y="2979133"/>
            <a:ext cx="332509" cy="26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258359-7F3E-5F4D-8836-A10A75E8EAB1}"/>
              </a:ext>
            </a:extLst>
          </p:cNvPr>
          <p:cNvSpPr/>
          <p:nvPr/>
        </p:nvSpPr>
        <p:spPr>
          <a:xfrm>
            <a:off x="1898073" y="3073305"/>
            <a:ext cx="249382" cy="26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38D46-D989-5A44-8F1B-DC31002ED737}"/>
              </a:ext>
            </a:extLst>
          </p:cNvPr>
          <p:cNvSpPr/>
          <p:nvPr/>
        </p:nvSpPr>
        <p:spPr>
          <a:xfrm>
            <a:off x="10095202" y="3429000"/>
            <a:ext cx="2043659" cy="918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44927-12E2-924E-A230-571F2D397553}"/>
              </a:ext>
            </a:extLst>
          </p:cNvPr>
          <p:cNvSpPr/>
          <p:nvPr/>
        </p:nvSpPr>
        <p:spPr>
          <a:xfrm>
            <a:off x="10607365" y="3279090"/>
            <a:ext cx="1019332" cy="299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CF972-CAAE-8341-B167-2D6E9E7552CF}"/>
              </a:ext>
            </a:extLst>
          </p:cNvPr>
          <p:cNvSpPr/>
          <p:nvPr/>
        </p:nvSpPr>
        <p:spPr>
          <a:xfrm>
            <a:off x="8563707" y="1976823"/>
            <a:ext cx="985028" cy="850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F97BF-A211-F747-A294-9C4E9BF48436}"/>
              </a:ext>
            </a:extLst>
          </p:cNvPr>
          <p:cNvSpPr/>
          <p:nvPr/>
        </p:nvSpPr>
        <p:spPr>
          <a:xfrm>
            <a:off x="8618667" y="2660762"/>
            <a:ext cx="1113592" cy="918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95729FA-DB58-7A42-BCC0-DDFD2C6CD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Control (CNC)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C6A098-F4A2-8542-B338-F7D22EFE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Negative feedback: more Ty1s = less Ty1 transcription</a:t>
            </a:r>
          </a:p>
          <a:p>
            <a:r>
              <a:rPr lang="en-US" dirty="0"/>
              <a:t>p22: truncated Gag protein that inhibits virus-like particle formation</a:t>
            </a:r>
          </a:p>
          <a:p>
            <a:r>
              <a:rPr lang="en-US" dirty="0"/>
              <a:t>Antisense RNAs: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Inhibit Pol processing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Destabilize RT and IN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Inhibit Met tRNA annealing</a:t>
            </a:r>
          </a:p>
        </p:txBody>
      </p:sp>
      <p:pic>
        <p:nvPicPr>
          <p:cNvPr id="21" name="Picture 20" descr="A close up of a device&#10;&#10;Description automatically generated">
            <a:extLst>
              <a:ext uri="{FF2B5EF4-FFF2-40B4-BE49-F238E27FC236}">
                <a16:creationId xmlns:a16="http://schemas.microsoft.com/office/drawing/2014/main" id="{4AA33759-8C68-8B42-9B82-3A1E770A7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774"/>
          <a:stretch/>
        </p:blipFill>
        <p:spPr>
          <a:xfrm>
            <a:off x="5975968" y="3336543"/>
            <a:ext cx="5740775" cy="16862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C340540-95C2-C74F-A422-9CC1C2A3CBBD}"/>
              </a:ext>
            </a:extLst>
          </p:cNvPr>
          <p:cNvSpPr/>
          <p:nvPr/>
        </p:nvSpPr>
        <p:spPr>
          <a:xfrm>
            <a:off x="7005198" y="4347148"/>
            <a:ext cx="3682314" cy="855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09024E-DE39-3445-98D8-C0552EBB02A7}"/>
              </a:ext>
            </a:extLst>
          </p:cNvPr>
          <p:cNvSpPr/>
          <p:nvPr/>
        </p:nvSpPr>
        <p:spPr>
          <a:xfrm>
            <a:off x="7908324" y="4179691"/>
            <a:ext cx="2186878" cy="36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E8B4AE-73C2-CE4D-ABCA-1031C1EA7EC2}"/>
              </a:ext>
            </a:extLst>
          </p:cNvPr>
          <p:cNvSpPr/>
          <p:nvPr/>
        </p:nvSpPr>
        <p:spPr>
          <a:xfrm>
            <a:off x="6796488" y="4095882"/>
            <a:ext cx="1039051" cy="36759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690DCA-912E-C14F-8494-CD2B4491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86F107-94F4-CA4B-AC1C-6FCBCF29306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r="-1" b="-1"/>
          <a:stretch/>
        </p:blipFill>
        <p:spPr>
          <a:xfrm>
            <a:off x="1804087" y="116708"/>
            <a:ext cx="7228702" cy="6624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18C27-1EBA-3849-A1DB-A6FFFDCC3E91}"/>
              </a:ext>
            </a:extLst>
          </p:cNvPr>
          <p:cNvSpPr txBox="1"/>
          <p:nvPr/>
        </p:nvSpPr>
        <p:spPr>
          <a:xfrm>
            <a:off x="9547696" y="309457"/>
            <a:ext cx="195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9.23 x 10</a:t>
            </a:r>
            <a:r>
              <a:rPr lang="en-US" baseline="30000" dirty="0"/>
              <a:t>-7</a:t>
            </a:r>
            <a:r>
              <a:rPr lang="en-US" dirty="0"/>
              <a:t> events/generation/chromosome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71723-AEA4-AA45-949C-7B84EF7F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48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6359-EB5E-9C40-A3FD-53D0C84D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Mutation consequences of indels and SNMs in each strain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1DE0EB-FAFA-9544-A37F-1DC8E3D02F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6" y="-211214"/>
            <a:ext cx="10181724" cy="72443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187A7-123E-5D49-AF38-E7445DD4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B52DB-A3DD-4B44-968C-1D9859A20C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58" y="589548"/>
            <a:ext cx="8281737" cy="5847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F461B2-0E7A-134A-A3DC-F4410F0C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9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0730-FBC8-3844-97D6-81508CA3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4AE97F-51C4-7F4D-B988-A88AEFCADF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67289" y="1343215"/>
          <a:ext cx="9305500" cy="519060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97004">
                  <a:extLst>
                    <a:ext uri="{9D8B030D-6E8A-4147-A177-3AD203B41FA5}">
                      <a16:colId xmlns:a16="http://schemas.microsoft.com/office/drawing/2014/main" val="1374798736"/>
                    </a:ext>
                  </a:extLst>
                </a:gridCol>
                <a:gridCol w="1797004">
                  <a:extLst>
                    <a:ext uri="{9D8B030D-6E8A-4147-A177-3AD203B41FA5}">
                      <a16:colId xmlns:a16="http://schemas.microsoft.com/office/drawing/2014/main" val="1616681506"/>
                    </a:ext>
                  </a:extLst>
                </a:gridCol>
                <a:gridCol w="1797004">
                  <a:extLst>
                    <a:ext uri="{9D8B030D-6E8A-4147-A177-3AD203B41FA5}">
                      <a16:colId xmlns:a16="http://schemas.microsoft.com/office/drawing/2014/main" val="3741566856"/>
                    </a:ext>
                  </a:extLst>
                </a:gridCol>
                <a:gridCol w="1797004">
                  <a:extLst>
                    <a:ext uri="{9D8B030D-6E8A-4147-A177-3AD203B41FA5}">
                      <a16:colId xmlns:a16="http://schemas.microsoft.com/office/drawing/2014/main" val="1445380674"/>
                    </a:ext>
                  </a:extLst>
                </a:gridCol>
                <a:gridCol w="2117484">
                  <a:extLst>
                    <a:ext uri="{9D8B030D-6E8A-4147-A177-3AD203B41FA5}">
                      <a16:colId xmlns:a16="http://schemas.microsoft.com/office/drawing/2014/main" val="451744334"/>
                    </a:ext>
                  </a:extLst>
                </a:gridCol>
              </a:tblGrid>
              <a:tr h="17452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 mutations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 lines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Average mutations per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Rate (SNPs/base</a:t>
                      </a:r>
                    </a:p>
                    <a:p>
                      <a:pPr algn="ctr"/>
                      <a:r>
                        <a:rPr lang="en-US" sz="2400" dirty="0"/>
                        <a:t>/generation) +/- 1 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818297"/>
                  </a:ext>
                </a:extLst>
              </a:tr>
              <a:tr h="114845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H0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4.22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1.87 x 10</a:t>
                      </a:r>
                      <a:r>
                        <a:rPr lang="en-US" sz="2400" baseline="30000"/>
                        <a:t>-10</a:t>
                      </a:r>
                      <a:r>
                        <a:rPr lang="en-US" sz="2400"/>
                        <a:t> +/- 1.80 x 10</a:t>
                      </a:r>
                      <a:r>
                        <a:rPr lang="en-US" sz="2400" baseline="30000"/>
                        <a:t>-11 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868543"/>
                  </a:ext>
                </a:extLst>
              </a:tr>
              <a:tr h="114845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153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1.82 x 10</a:t>
                      </a:r>
                      <a:r>
                        <a:rPr lang="en-US" sz="2400" baseline="30000"/>
                        <a:t>-10</a:t>
                      </a:r>
                      <a:r>
                        <a:rPr lang="en-US" sz="2400"/>
                        <a:t> +/- 1.94 x 10</a:t>
                      </a:r>
                      <a:r>
                        <a:rPr lang="en-US" sz="2400" baseline="30000"/>
                        <a:t>-11 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705275"/>
                  </a:ext>
                </a:extLst>
              </a:tr>
              <a:tr h="114845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155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2.04 x 10</a:t>
                      </a:r>
                      <a:r>
                        <a:rPr lang="en-US" sz="2400" baseline="30000" dirty="0"/>
                        <a:t>-10</a:t>
                      </a:r>
                      <a:r>
                        <a:rPr lang="en-US" sz="2400" dirty="0"/>
                        <a:t> +/- 1.74 x 10</a:t>
                      </a:r>
                      <a:r>
                        <a:rPr lang="en-US" sz="2400" baseline="30000" dirty="0"/>
                        <a:t>-12 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026360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5887578-5464-E54B-9980-94D6A971E2EF}"/>
              </a:ext>
            </a:extLst>
          </p:cNvPr>
          <p:cNvGrpSpPr/>
          <p:nvPr/>
        </p:nvGrpSpPr>
        <p:grpSpPr>
          <a:xfrm>
            <a:off x="1066485" y="2986601"/>
            <a:ext cx="503978" cy="3547219"/>
            <a:chOff x="1066485" y="2986601"/>
            <a:chExt cx="503978" cy="35472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7C33E5-E245-3A4E-B161-0DCC05620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59" r="1219"/>
            <a:stretch/>
          </p:blipFill>
          <p:spPr>
            <a:xfrm>
              <a:off x="1126720" y="4164353"/>
              <a:ext cx="441488" cy="13255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8C2C956-0F87-4445-9297-8B4672BAC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16"/>
            <a:stretch/>
          </p:blipFill>
          <p:spPr>
            <a:xfrm>
              <a:off x="1066485" y="5342105"/>
              <a:ext cx="503978" cy="119171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FE70BB-F36E-6F41-9F61-C27FDD669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59" r="1219"/>
            <a:stretch/>
          </p:blipFill>
          <p:spPr>
            <a:xfrm>
              <a:off x="1126720" y="2986601"/>
              <a:ext cx="441488" cy="1325563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5820FC8-C00F-674F-94F2-1871F42370A8}"/>
              </a:ext>
            </a:extLst>
          </p:cNvPr>
          <p:cNvSpPr/>
          <p:nvPr/>
        </p:nvSpPr>
        <p:spPr>
          <a:xfrm>
            <a:off x="1469127" y="1230497"/>
            <a:ext cx="9503662" cy="338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8140C-173B-BE41-8992-ACBDFD83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5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3147823-1039-F040-8D26-D465F5A0D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6667" l="1667" r="41389">
                        <a14:foregroundMark x1="14167" y1="24074" x2="14167" y2="24074"/>
                        <a14:foregroundMark x1="12778" y1="35926" x2="12778" y2="35926"/>
                        <a14:backgroundMark x1="63056" y1="27778" x2="63056" y2="27778"/>
                        <a14:backgroundMark x1="66944" y1="44074" x2="66944" y2="44074"/>
                        <a14:backgroundMark x1="70278" y1="62593" x2="70278" y2="6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2112">
            <a:off x="10776193" y="-184113"/>
            <a:ext cx="3048000" cy="2285999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76500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0730-FBC8-3844-97D6-81508CA3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Multinucleotide Mutations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4AE97F-51C4-7F4D-B988-A88AEFCADF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67289" y="1343215"/>
          <a:ext cx="9305500" cy="51906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97004">
                  <a:extLst>
                    <a:ext uri="{9D8B030D-6E8A-4147-A177-3AD203B41FA5}">
                      <a16:colId xmlns:a16="http://schemas.microsoft.com/office/drawing/2014/main" val="1374798736"/>
                    </a:ext>
                  </a:extLst>
                </a:gridCol>
                <a:gridCol w="1797004">
                  <a:extLst>
                    <a:ext uri="{9D8B030D-6E8A-4147-A177-3AD203B41FA5}">
                      <a16:colId xmlns:a16="http://schemas.microsoft.com/office/drawing/2014/main" val="1616681506"/>
                    </a:ext>
                  </a:extLst>
                </a:gridCol>
                <a:gridCol w="1797004">
                  <a:extLst>
                    <a:ext uri="{9D8B030D-6E8A-4147-A177-3AD203B41FA5}">
                      <a16:colId xmlns:a16="http://schemas.microsoft.com/office/drawing/2014/main" val="3741566856"/>
                    </a:ext>
                  </a:extLst>
                </a:gridCol>
                <a:gridCol w="1797004">
                  <a:extLst>
                    <a:ext uri="{9D8B030D-6E8A-4147-A177-3AD203B41FA5}">
                      <a16:colId xmlns:a16="http://schemas.microsoft.com/office/drawing/2014/main" val="1445380674"/>
                    </a:ext>
                  </a:extLst>
                </a:gridCol>
                <a:gridCol w="2117484">
                  <a:extLst>
                    <a:ext uri="{9D8B030D-6E8A-4147-A177-3AD203B41FA5}">
                      <a16:colId xmlns:a16="http://schemas.microsoft.com/office/drawing/2014/main" val="451744334"/>
                    </a:ext>
                  </a:extLst>
                </a:gridCol>
              </a:tblGrid>
              <a:tr h="174525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Strain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 mutations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 lines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Average 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Rate (MNMs/base/generation) +/- 1 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818297"/>
                  </a:ext>
                </a:extLst>
              </a:tr>
              <a:tr h="11484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6.16 x 10</a:t>
                      </a:r>
                      <a:r>
                        <a:rPr lang="en-US" sz="2400" baseline="30000" dirty="0"/>
                        <a:t>-12</a:t>
                      </a:r>
                      <a:r>
                        <a:rPr lang="en-US" sz="2400" dirty="0"/>
                        <a:t> +/- 1.24 x 10</a:t>
                      </a:r>
                      <a:r>
                        <a:rPr lang="en-US" sz="2400" baseline="30000" dirty="0"/>
                        <a:t>-11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868543"/>
                  </a:ext>
                </a:extLst>
              </a:tr>
              <a:tr h="114845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1.02 x 10</a:t>
                      </a:r>
                      <a:r>
                        <a:rPr lang="en-US" sz="2400" baseline="30000" dirty="0"/>
                        <a:t>-11</a:t>
                      </a:r>
                      <a:r>
                        <a:rPr lang="en-US" sz="2400" dirty="0"/>
                        <a:t> +/- 4.45 x 10</a:t>
                      </a:r>
                      <a:r>
                        <a:rPr lang="en-US" sz="2400" baseline="30000" dirty="0"/>
                        <a:t>-12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705275"/>
                  </a:ext>
                </a:extLst>
              </a:tr>
              <a:tr h="114845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2.77 x 10</a:t>
                      </a:r>
                      <a:r>
                        <a:rPr lang="en-US" sz="2400" baseline="30000" dirty="0"/>
                        <a:t>-11</a:t>
                      </a:r>
                      <a:r>
                        <a:rPr lang="en-US" sz="2400" dirty="0"/>
                        <a:t> +/- 1.38 x 10</a:t>
                      </a:r>
                      <a:r>
                        <a:rPr lang="en-US" sz="2400" baseline="30000" dirty="0"/>
                        <a:t>-11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0263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BBC5C84-0ECB-DD4B-A25D-318A98BE7AF3}"/>
              </a:ext>
            </a:extLst>
          </p:cNvPr>
          <p:cNvSpPr/>
          <p:nvPr/>
        </p:nvSpPr>
        <p:spPr>
          <a:xfrm>
            <a:off x="1469127" y="1230497"/>
            <a:ext cx="9503662" cy="338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39C30-5F3D-324F-9378-5D38B243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7A5A8-CB8A-5A4D-96C1-4947B53A1D21}"/>
              </a:ext>
            </a:extLst>
          </p:cNvPr>
          <p:cNvGrpSpPr/>
          <p:nvPr/>
        </p:nvGrpSpPr>
        <p:grpSpPr>
          <a:xfrm>
            <a:off x="1066485" y="2986601"/>
            <a:ext cx="503978" cy="3547219"/>
            <a:chOff x="1066485" y="2986601"/>
            <a:chExt cx="503978" cy="35472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9C2CC3-9C63-E145-9415-8B504ADC9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59" r="1219"/>
            <a:stretch/>
          </p:blipFill>
          <p:spPr>
            <a:xfrm>
              <a:off x="1126720" y="4164353"/>
              <a:ext cx="441488" cy="13255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0900EF-544C-624C-A491-481DA4ABF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16"/>
            <a:stretch/>
          </p:blipFill>
          <p:spPr>
            <a:xfrm>
              <a:off x="1066485" y="5342105"/>
              <a:ext cx="503978" cy="119171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C6054A-C9C7-B94C-A242-625FA5090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59" r="1219"/>
            <a:stretch/>
          </p:blipFill>
          <p:spPr>
            <a:xfrm>
              <a:off x="1126720" y="2986601"/>
              <a:ext cx="441488" cy="132556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8A2B8ED-45F3-B54B-B19A-DBB941AB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6667" l="1667" r="41389">
                        <a14:foregroundMark x1="14167" y1="24074" x2="14167" y2="24074"/>
                        <a14:foregroundMark x1="12778" y1="35926" x2="12778" y2="35926"/>
                        <a14:backgroundMark x1="63056" y1="27778" x2="63056" y2="27778"/>
                        <a14:backgroundMark x1="66944" y1="44074" x2="66944" y2="44074"/>
                        <a14:backgroundMark x1="70278" y1="62593" x2="70278" y2="6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2112">
            <a:off x="10776193" y="-184113"/>
            <a:ext cx="3048000" cy="2285999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89820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0730-FBC8-3844-97D6-81508CA3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Results (&lt;50bp)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4AE97F-51C4-7F4D-B988-A88AEFCADF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67289" y="1343215"/>
          <a:ext cx="9305500" cy="519060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797004">
                  <a:extLst>
                    <a:ext uri="{9D8B030D-6E8A-4147-A177-3AD203B41FA5}">
                      <a16:colId xmlns:a16="http://schemas.microsoft.com/office/drawing/2014/main" val="1374798736"/>
                    </a:ext>
                  </a:extLst>
                </a:gridCol>
                <a:gridCol w="1797004">
                  <a:extLst>
                    <a:ext uri="{9D8B030D-6E8A-4147-A177-3AD203B41FA5}">
                      <a16:colId xmlns:a16="http://schemas.microsoft.com/office/drawing/2014/main" val="1616681506"/>
                    </a:ext>
                  </a:extLst>
                </a:gridCol>
                <a:gridCol w="1797004">
                  <a:extLst>
                    <a:ext uri="{9D8B030D-6E8A-4147-A177-3AD203B41FA5}">
                      <a16:colId xmlns:a16="http://schemas.microsoft.com/office/drawing/2014/main" val="3741566856"/>
                    </a:ext>
                  </a:extLst>
                </a:gridCol>
                <a:gridCol w="1797004">
                  <a:extLst>
                    <a:ext uri="{9D8B030D-6E8A-4147-A177-3AD203B41FA5}">
                      <a16:colId xmlns:a16="http://schemas.microsoft.com/office/drawing/2014/main" val="1445380674"/>
                    </a:ext>
                  </a:extLst>
                </a:gridCol>
                <a:gridCol w="2117484">
                  <a:extLst>
                    <a:ext uri="{9D8B030D-6E8A-4147-A177-3AD203B41FA5}">
                      <a16:colId xmlns:a16="http://schemas.microsoft.com/office/drawing/2014/main" val="451744334"/>
                    </a:ext>
                  </a:extLst>
                </a:gridCol>
              </a:tblGrid>
              <a:tr h="174525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Strain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 mutations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# lines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Gain/Loss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Rate (indels/base/</a:t>
                      </a:r>
                    </a:p>
                    <a:p>
                      <a:pPr algn="ctr"/>
                      <a:r>
                        <a:rPr lang="en-US" sz="2400" dirty="0"/>
                        <a:t>generation) +/- 1 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818297"/>
                  </a:ext>
                </a:extLst>
              </a:tr>
              <a:tr h="11484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Loss</a:t>
                      </a:r>
                    </a:p>
                    <a:p>
                      <a:pPr algn="ctr"/>
                      <a:r>
                        <a:rPr lang="en-US" sz="2400" dirty="0"/>
                        <a:t>10 </a:t>
                      </a:r>
                      <a:r>
                        <a:rPr lang="en-US" sz="2400" dirty="0" err="1"/>
                        <a:t>nt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1.48 x 10</a:t>
                      </a:r>
                      <a:r>
                        <a:rPr lang="en-US" sz="2400" baseline="30000" dirty="0"/>
                        <a:t>-11</a:t>
                      </a:r>
                      <a:r>
                        <a:rPr lang="en-US" sz="2400" dirty="0"/>
                        <a:t> +/- 4.88 x 10</a:t>
                      </a:r>
                      <a:r>
                        <a:rPr lang="en-US" sz="2400" baseline="300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868543"/>
                  </a:ext>
                </a:extLst>
              </a:tr>
              <a:tr h="114845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Loss</a:t>
                      </a:r>
                    </a:p>
                    <a:p>
                      <a:pPr algn="ctr"/>
                      <a:r>
                        <a:rPr lang="en-US" sz="2400" dirty="0"/>
                        <a:t>26 </a:t>
                      </a:r>
                      <a:r>
                        <a:rPr lang="en-US" sz="2400" dirty="0" err="1"/>
                        <a:t>nt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2.05 x 10</a:t>
                      </a:r>
                      <a:r>
                        <a:rPr lang="en-US" sz="2400" baseline="30000" dirty="0"/>
                        <a:t>-11</a:t>
                      </a:r>
                      <a:r>
                        <a:rPr lang="en-US" sz="2400" dirty="0"/>
                        <a:t> +/- 5.33 x 10</a:t>
                      </a:r>
                      <a:r>
                        <a:rPr lang="en-US" sz="2400" baseline="300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705275"/>
                  </a:ext>
                </a:extLst>
              </a:tr>
              <a:tr h="114845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Gain</a:t>
                      </a:r>
                    </a:p>
                    <a:p>
                      <a:pPr algn="ctr"/>
                      <a:r>
                        <a:rPr lang="en-US" sz="2400" dirty="0"/>
                        <a:t>9.7 </a:t>
                      </a:r>
                      <a:r>
                        <a:rPr lang="en-US" sz="2400" dirty="0" err="1"/>
                        <a:t>nt</a:t>
                      </a:r>
                      <a:endParaRPr lang="en-US" sz="2400" dirty="0">
                        <a:solidFill>
                          <a:srgbClr val="00549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1.98 x 10</a:t>
                      </a:r>
                      <a:r>
                        <a:rPr lang="en-US" sz="2400" baseline="30000" dirty="0"/>
                        <a:t>-11</a:t>
                      </a:r>
                      <a:r>
                        <a:rPr lang="en-US" sz="2400" dirty="0"/>
                        <a:t> +/- 6.06 x 10</a:t>
                      </a:r>
                      <a:r>
                        <a:rPr lang="en-US" sz="2400" baseline="300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0263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1ADF26F-6579-3E49-9484-B3FCA92A1CD2}"/>
              </a:ext>
            </a:extLst>
          </p:cNvPr>
          <p:cNvSpPr/>
          <p:nvPr/>
        </p:nvSpPr>
        <p:spPr>
          <a:xfrm>
            <a:off x="1469127" y="1230497"/>
            <a:ext cx="9503662" cy="338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E3DFE-FE2F-284C-AD2E-431590DDAC05}"/>
              </a:ext>
            </a:extLst>
          </p:cNvPr>
          <p:cNvSpPr txBox="1"/>
          <p:nvPr/>
        </p:nvSpPr>
        <p:spPr>
          <a:xfrm>
            <a:off x="8311487" y="57532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41651"/>
                </a:solidFill>
              </a:rPr>
              <a:t>**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7F589-ED4B-864F-95D1-66C43328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E6978F-5D4E-3343-8E94-812FE23E07E5}"/>
              </a:ext>
            </a:extLst>
          </p:cNvPr>
          <p:cNvGrpSpPr/>
          <p:nvPr/>
        </p:nvGrpSpPr>
        <p:grpSpPr>
          <a:xfrm>
            <a:off x="1066485" y="2986601"/>
            <a:ext cx="503978" cy="3547219"/>
            <a:chOff x="1066485" y="2986601"/>
            <a:chExt cx="503978" cy="35472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4D4276-C74F-5A4B-86F8-F7F24D8B8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59" r="1219"/>
            <a:stretch/>
          </p:blipFill>
          <p:spPr>
            <a:xfrm>
              <a:off x="1126720" y="4164353"/>
              <a:ext cx="441488" cy="13255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46B501-D566-1747-AEB3-CA025F8BE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16"/>
            <a:stretch/>
          </p:blipFill>
          <p:spPr>
            <a:xfrm>
              <a:off x="1066485" y="5342105"/>
              <a:ext cx="503978" cy="11917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E9E8E1F-67D4-DB4D-94A5-CE2B22B2D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59" r="1219"/>
            <a:stretch/>
          </p:blipFill>
          <p:spPr>
            <a:xfrm>
              <a:off x="1126720" y="2986601"/>
              <a:ext cx="441488" cy="132556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63D48B1-35B3-9F41-8460-F9CC51C8A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6667" l="1667" r="41389">
                        <a14:foregroundMark x1="14167" y1="24074" x2="14167" y2="24074"/>
                        <a14:foregroundMark x1="12778" y1="35926" x2="12778" y2="35926"/>
                        <a14:backgroundMark x1="63056" y1="27778" x2="63056" y2="27778"/>
                        <a14:backgroundMark x1="66944" y1="44074" x2="66944" y2="44074"/>
                        <a14:backgroundMark x1="70278" y1="62593" x2="70278" y2="6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2112">
            <a:off x="10776193" y="-184113"/>
            <a:ext cx="3048000" cy="2285999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74111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7BCC-4264-5A48-B8B4-E01FF0A1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Ty1 Transposition Rate in D1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53C7-8F4A-3D49-B51E-87178CFC6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30000" dirty="0"/>
          </a:p>
          <a:p>
            <a:r>
              <a:rPr lang="en-US" dirty="0"/>
              <a:t>144 transposition events in 33 lines</a:t>
            </a:r>
          </a:p>
          <a:p>
            <a:pPr lvl="1"/>
            <a:r>
              <a:rPr lang="en-US" dirty="0"/>
              <a:t>Highest # events in a line: 8 </a:t>
            </a:r>
          </a:p>
          <a:p>
            <a:pPr lvl="1"/>
            <a:r>
              <a:rPr lang="en-US" dirty="0"/>
              <a:t>Every line had evidence for at least one transposition event</a:t>
            </a:r>
          </a:p>
          <a:p>
            <a:r>
              <a:rPr lang="en-US" dirty="0"/>
              <a:t>2.3 x 10</a:t>
            </a:r>
            <a:r>
              <a:rPr lang="en-US" baseline="30000" dirty="0"/>
              <a:t>-3</a:t>
            </a:r>
            <a:r>
              <a:rPr lang="en-US" dirty="0"/>
              <a:t>  transpositions/generation</a:t>
            </a:r>
            <a:endParaRPr lang="en-US" baseline="30000" dirty="0"/>
          </a:p>
          <a:p>
            <a:pPr lvl="1"/>
            <a:r>
              <a:rPr lang="en-US" dirty="0"/>
              <a:t>Previous findings: 1.16 x 10</a:t>
            </a:r>
            <a:r>
              <a:rPr lang="en-US" baseline="30000" dirty="0"/>
              <a:t>-4</a:t>
            </a:r>
            <a:r>
              <a:rPr lang="en-US" dirty="0"/>
              <a:t> events/generation (Moore et al 2004) </a:t>
            </a:r>
          </a:p>
          <a:p>
            <a:pPr lvl="2"/>
            <a:r>
              <a:rPr lang="en-US" dirty="0"/>
              <a:t>1-copy strain (no CNC acting)</a:t>
            </a:r>
          </a:p>
          <a:p>
            <a:pPr lvl="1"/>
            <a:r>
              <a:rPr lang="en-US" dirty="0"/>
              <a:t>“Restrictive” strains: 6 x 10</a:t>
            </a:r>
            <a:r>
              <a:rPr lang="en-US" baseline="30000" dirty="0"/>
              <a:t>-8</a:t>
            </a:r>
            <a:r>
              <a:rPr lang="en-US" dirty="0"/>
              <a:t> events/generation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1001E-0190-0A4E-B8D0-D1D91A99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FD6F8-3138-AF4A-8F8A-67DFA776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6667" l="1667" r="41389">
                        <a14:foregroundMark x1="14167" y1="24074" x2="14167" y2="24074"/>
                        <a14:foregroundMark x1="12778" y1="35926" x2="12778" y2="35926"/>
                        <a14:backgroundMark x1="63056" y1="27778" x2="63056" y2="27778"/>
                        <a14:backgroundMark x1="66944" y1="44074" x2="66944" y2="44074"/>
                        <a14:backgroundMark x1="70278" y1="62593" x2="70278" y2="6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2112">
            <a:off x="10776193" y="-184113"/>
            <a:ext cx="3048000" cy="2285999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55582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62805-B5FE-C44B-9472-E5FDEFEB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Ty1 transpositions/LTR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F1875-604D-B641-8613-19AE7D62E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7C0FAE-445A-7F44-A882-AC00B6E89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EDABC-51FD-ED43-BD60-86B03DBF4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8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1302</Words>
  <Application>Microsoft Macintosh PowerPoint</Application>
  <PresentationFormat>Widescreen</PresentationFormat>
  <Paragraphs>375</Paragraphs>
  <Slides>37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Dosage compensation extra slides</vt:lpstr>
      <vt:lpstr>Sharp et al Aneuploids </vt:lpstr>
      <vt:lpstr>PowerPoint Presentation</vt:lpstr>
      <vt:lpstr>SNP Results</vt:lpstr>
      <vt:lpstr>Multinucleotide Mutations Results</vt:lpstr>
      <vt:lpstr>Indel Results (&lt;50bp)</vt:lpstr>
      <vt:lpstr>Ty1 Transposition Rate in D1 Lines</vt:lpstr>
      <vt:lpstr>Ty1 transpositions/LTR information</vt:lpstr>
      <vt:lpstr>Indel locations related to LTRs– D1 </vt:lpstr>
      <vt:lpstr>PowerPoint Presentation</vt:lpstr>
      <vt:lpstr>PowerPoint Presentation</vt:lpstr>
      <vt:lpstr>Maps to YDR034C-A which is a putative protein of unknown function and lies within the solo Ty1 LTR element YDRWdelta7</vt:lpstr>
      <vt:lpstr>Indels in D1 map to LTRs</vt:lpstr>
      <vt:lpstr>Most indels map to YECRdelta20 LTR</vt:lpstr>
      <vt:lpstr>D20 S. paradoxus stuff</vt:lpstr>
      <vt:lpstr>PowerPoint Presentation</vt:lpstr>
      <vt:lpstr>Methods Info</vt:lpstr>
      <vt:lpstr>PowerPoint Presentation</vt:lpstr>
      <vt:lpstr>S. paradoxus strains</vt:lpstr>
      <vt:lpstr>MA</vt:lpstr>
      <vt:lpstr>337 genome assembly and polishing</vt:lpstr>
      <vt:lpstr>D1 samples</vt:lpstr>
      <vt:lpstr>D20 samples</vt:lpstr>
      <vt:lpstr>H0 samples</vt:lpstr>
      <vt:lpstr>LTR copy number estimates</vt:lpstr>
      <vt:lpstr>PowerPoint Presentation</vt:lpstr>
      <vt:lpstr>PowerPoint Presentation</vt:lpstr>
      <vt:lpstr>PowerPoint Presentation</vt:lpstr>
      <vt:lpstr>Fit Poisson to number of SNM mutations per line H0</vt:lpstr>
      <vt:lpstr>Poisson doesn’t fit D0 mutations per line</vt:lpstr>
      <vt:lpstr>Differences between 337 ref genome and ancestors</vt:lpstr>
      <vt:lpstr>Differences between 337 ref genome and ancestors</vt:lpstr>
      <vt:lpstr>Transposons mediate antibiotic resistance</vt:lpstr>
      <vt:lpstr>Copy Number Control (CNC)</vt:lpstr>
      <vt:lpstr>PowerPoint Presentation</vt:lpstr>
      <vt:lpstr>Mutation consequences of indels and SNMs in each strain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Holly Celina Mcqueary</dc:creator>
  <cp:lastModifiedBy>Holly Celina Mcqueary</cp:lastModifiedBy>
  <cp:revision>1</cp:revision>
  <dcterms:created xsi:type="dcterms:W3CDTF">2020-07-08T13:32:53Z</dcterms:created>
  <dcterms:modified xsi:type="dcterms:W3CDTF">2020-07-08T13:35:33Z</dcterms:modified>
</cp:coreProperties>
</file>